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87" r:id="rId3"/>
    <p:sldId id="288" r:id="rId4"/>
    <p:sldId id="289" r:id="rId5"/>
    <p:sldId id="290" r:id="rId6"/>
    <p:sldId id="291" r:id="rId7"/>
    <p:sldId id="268" r:id="rId8"/>
    <p:sldId id="261" r:id="rId9"/>
    <p:sldId id="273" r:id="rId10"/>
    <p:sldId id="259" r:id="rId11"/>
    <p:sldId id="265" r:id="rId12"/>
    <p:sldId id="279" r:id="rId13"/>
    <p:sldId id="260" r:id="rId14"/>
    <p:sldId id="271" r:id="rId15"/>
    <p:sldId id="258" r:id="rId16"/>
    <p:sldId id="264" r:id="rId17"/>
    <p:sldId id="263" r:id="rId18"/>
    <p:sldId id="267" r:id="rId19"/>
    <p:sldId id="262" r:id="rId20"/>
    <p:sldId id="257" r:id="rId21"/>
    <p:sldId id="266" r:id="rId22"/>
    <p:sldId id="269" r:id="rId23"/>
    <p:sldId id="270" r:id="rId24"/>
    <p:sldId id="272" r:id="rId25"/>
    <p:sldId id="274" r:id="rId26"/>
    <p:sldId id="275" r:id="rId27"/>
    <p:sldId id="276" r:id="rId28"/>
    <p:sldId id="292" r:id="rId29"/>
    <p:sldId id="277" r:id="rId30"/>
    <p:sldId id="278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F2047-FB76-8F4E-8B07-7E6564B8D0DF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1DB6E-0480-3443-A610-860C720F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1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Coins</a:t>
            </a:r>
            <a:r>
              <a:rPr lang="en-US" baseline="0" dirty="0" smtClean="0"/>
              <a:t> on the face is a neat Bio/physics phenomena that many can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1DB6E-0480-3443-A610-860C720F73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psychology</a:t>
            </a:r>
            <a:r>
              <a:rPr lang="en-US" baseline="0" dirty="0" smtClean="0"/>
              <a:t> and businesses use this as basic presentation methods. Ask any stage actor and you will get the same message. Voice quality draws people in and shows how exciting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demo is. These are called kinesics,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-language and </a:t>
            </a:r>
            <a:r>
              <a:rPr lang="en-US" baseline="0" dirty="0" err="1" smtClean="0"/>
              <a:t>haptics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1DB6E-0480-3443-A610-860C720F73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2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can be the basics</a:t>
            </a:r>
            <a:r>
              <a:rPr lang="en-US" baseline="0" dirty="0" smtClean="0"/>
              <a:t> for many demos. Place any of these on a table and they will be played with. This is not a function of 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1DB6E-0480-3443-A610-860C720F7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5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basis is </a:t>
            </a:r>
            <a:r>
              <a:rPr lang="en-US" dirty="0" err="1" smtClean="0"/>
              <a:t>constructavism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1DB6E-0480-3443-A610-860C720F7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Taken from the master of funny</a:t>
            </a:r>
            <a:r>
              <a:rPr lang="en-US" baseline="0" dirty="0" smtClean="0"/>
              <a:t> science Douglas Adams in “The Hitchhikers Guide to the Galaxy”. DON’T PANIC! It is important to find the demos where you can.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1DB6E-0480-3443-A610-860C720F73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1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Hemingway was speaking of writing</a:t>
            </a:r>
            <a:r>
              <a:rPr lang="en-US" baseline="0" dirty="0" smtClean="0"/>
              <a:t> (or living?). But this is true of any craft. You can never win at the game of golf. So too, teaching. The craft of getting individuals/groups to learn. The craft is large </a:t>
            </a:r>
            <a:r>
              <a:rPr lang="en-US" baseline="0" smtClean="0"/>
              <a:t>in scope.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1DB6E-0480-3443-A610-860C720F73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13-11-11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3942422"/>
            <a:ext cx="7542212" cy="1225731"/>
          </a:xfrm>
        </p:spPr>
        <p:txBody>
          <a:bodyPr/>
          <a:lstStyle/>
          <a:p>
            <a:r>
              <a:rPr lang="en-US" sz="7200" dirty="0" smtClean="0"/>
              <a:t>The Frilly Bits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Caranci</a:t>
            </a:r>
          </a:p>
          <a:p>
            <a:r>
              <a:rPr lang="en-US" dirty="0" smtClean="0"/>
              <a:t>OISE</a:t>
            </a:r>
          </a:p>
        </p:txBody>
      </p:sp>
      <p:pic>
        <p:nvPicPr>
          <p:cNvPr id="4" name="Picture 3" descr="John Caranci Pi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59" y="153270"/>
            <a:ext cx="2314865" cy="3858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723" y="758793"/>
            <a:ext cx="3628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O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A</a:t>
            </a:r>
            <a:br>
              <a:rPr lang="en-US" sz="4800" b="1" dirty="0" smtClean="0">
                <a:solidFill>
                  <a:srgbClr val="FF0000"/>
                </a:solidFill>
                <a:latin typeface="Apple Casual"/>
                <a:cs typeface="Apple Casual"/>
              </a:rPr>
            </a:br>
            <a:r>
              <a:rPr lang="en-US" sz="48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P</a:t>
            </a:r>
            <a:br>
              <a:rPr lang="en-US" sz="4800" b="1" dirty="0" smtClean="0">
                <a:solidFill>
                  <a:srgbClr val="FF0000"/>
                </a:solidFill>
                <a:latin typeface="Apple Casual"/>
                <a:cs typeface="Apple Casual"/>
              </a:rPr>
            </a:br>
            <a:r>
              <a:rPr lang="en-US" sz="48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T</a:t>
            </a:r>
            <a:endParaRPr lang="en-US" sz="4800" b="1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75673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Forks and Bow</a:t>
            </a:r>
            <a:endParaRPr lang="en-US" dirty="0"/>
          </a:p>
        </p:txBody>
      </p:sp>
      <p:pic>
        <p:nvPicPr>
          <p:cNvPr id="4" name="Content Placeholder 3" descr="Tuning Forks Bow and Resi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553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Singing Rods</a:t>
            </a:r>
            <a:endParaRPr lang="en-US" dirty="0"/>
          </a:p>
        </p:txBody>
      </p:sp>
      <p:pic>
        <p:nvPicPr>
          <p:cNvPr id="4" name="Content Placeholder 3" descr="Singing Rods and Resi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95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Chladni Plates and Seeing Sound</a:t>
            </a:r>
            <a:endParaRPr lang="en-US" dirty="0"/>
          </a:p>
        </p:txBody>
      </p:sp>
      <p:pic>
        <p:nvPicPr>
          <p:cNvPr id="4" name="Content Placeholder 3" descr="Chladni Detail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862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Demonstrator</a:t>
            </a:r>
            <a:endParaRPr lang="en-US" dirty="0"/>
          </a:p>
        </p:txBody>
      </p:sp>
      <p:pic>
        <p:nvPicPr>
          <p:cNvPr id="4" name="Content Placeholder 3" descr="Tubes and Magnet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243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Homopolar</a:t>
            </a:r>
            <a:r>
              <a:rPr lang="en-US" dirty="0" smtClean="0"/>
              <a:t> Electric Motor</a:t>
            </a:r>
            <a:endParaRPr lang="en-US" dirty="0"/>
          </a:p>
        </p:txBody>
      </p:sp>
      <p:pic>
        <p:nvPicPr>
          <p:cNvPr id="6" name="Content Placeholder 5" descr="Homeostasis Moto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699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Hose</a:t>
            </a:r>
            <a:endParaRPr lang="en-US" dirty="0"/>
          </a:p>
        </p:txBody>
      </p:sp>
      <p:pic>
        <p:nvPicPr>
          <p:cNvPr id="4" name="Content Placeholder 3" descr="Vacuum Hos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883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Tray</a:t>
            </a:r>
            <a:endParaRPr lang="en-US" dirty="0"/>
          </a:p>
        </p:txBody>
      </p:sp>
      <p:pic>
        <p:nvPicPr>
          <p:cNvPr id="4" name="Content Placeholder 3" descr="Swinging Tray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616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Generator</a:t>
            </a:r>
            <a:endParaRPr lang="en-US" dirty="0"/>
          </a:p>
        </p:txBody>
      </p:sp>
      <p:pic>
        <p:nvPicPr>
          <p:cNvPr id="4" name="Content Placeholder 3" descr="Thermite Reacto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3382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Law Demonstrator</a:t>
            </a:r>
            <a:endParaRPr lang="en-US" dirty="0"/>
          </a:p>
        </p:txBody>
      </p:sp>
      <p:pic>
        <p:nvPicPr>
          <p:cNvPr id="4" name="Content Placeholder 3" descr="Pascal's Law Demonstrato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>
          <a:xfrm flipV="1">
            <a:off x="779462" y="1882588"/>
            <a:ext cx="7581901" cy="3953436"/>
          </a:xfrm>
        </p:spPr>
      </p:pic>
    </p:spTree>
    <p:extLst>
      <p:ext uri="{BB962C8B-B14F-4D97-AF65-F5344CB8AC3E}">
        <p14:creationId xmlns:p14="http://schemas.microsoft.com/office/powerpoint/2010/main" val="1736777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Tire Valve Bottle Rocket</a:t>
            </a:r>
            <a:endParaRPr lang="en-US" dirty="0"/>
          </a:p>
        </p:txBody>
      </p:sp>
      <p:pic>
        <p:nvPicPr>
          <p:cNvPr id="4" name="Content Placeholder 3" descr="Tire Valve Bottle Rocket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369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/>
              </a:rPr>
              <a:t>The </a:t>
            </a:r>
            <a:r>
              <a:rPr lang="en-US" sz="4800" dirty="0" smtClean="0">
                <a:effectLst/>
              </a:rPr>
              <a:t>Precepts </a:t>
            </a:r>
            <a:r>
              <a:rPr lang="en-US" sz="4800" dirty="0">
                <a:effectLst/>
              </a:rPr>
              <a:t>of C</a:t>
            </a:r>
            <a:r>
              <a:rPr lang="en-US" sz="4800" dirty="0" smtClean="0">
                <a:effectLst/>
              </a:rPr>
              <a:t>lassroom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effectLst/>
              </a:rPr>
              <a:t>Voice </a:t>
            </a:r>
            <a:r>
              <a:rPr lang="en-US" dirty="0">
                <a:effectLst/>
              </a:rPr>
              <a:t>quality 55 %</a:t>
            </a:r>
          </a:p>
          <a:p>
            <a:pPr lvl="0"/>
            <a:r>
              <a:rPr lang="en-US" dirty="0">
                <a:effectLst/>
              </a:rPr>
              <a:t>Body language 35 %</a:t>
            </a:r>
          </a:p>
          <a:p>
            <a:pPr lvl="0"/>
            <a:r>
              <a:rPr lang="en-US" dirty="0">
                <a:effectLst/>
              </a:rPr>
              <a:t>Content 7 %</a:t>
            </a:r>
          </a:p>
          <a:p>
            <a:pPr lvl="0"/>
            <a:r>
              <a:rPr lang="en-US" dirty="0">
                <a:effectLst/>
              </a:rPr>
              <a:t>Other 3 %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41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Electric Power</a:t>
            </a:r>
            <a:endParaRPr lang="en-US" dirty="0"/>
          </a:p>
        </p:txBody>
      </p:sp>
      <p:pic>
        <p:nvPicPr>
          <p:cNvPr id="4" name="Content Placeholder 3" descr="Vanity Bulb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391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and Ring</a:t>
            </a:r>
            <a:endParaRPr lang="en-US" dirty="0"/>
          </a:p>
        </p:txBody>
      </p:sp>
      <p:pic>
        <p:nvPicPr>
          <p:cNvPr id="4" name="Content Placeholder 3" descr="Ring and Chai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525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Hanger Chime</a:t>
            </a:r>
            <a:endParaRPr lang="en-US" dirty="0"/>
          </a:p>
        </p:txBody>
      </p:sp>
      <p:pic>
        <p:nvPicPr>
          <p:cNvPr id="4" name="Content Placeholder 3" descr="Metel Hanger Chim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4675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89614" y="2602741"/>
            <a:ext cx="6204967" cy="1653988"/>
          </a:xfrm>
        </p:spPr>
        <p:txBody>
          <a:bodyPr/>
          <a:lstStyle/>
          <a:p>
            <a:r>
              <a:rPr lang="en-US" dirty="0" smtClean="0"/>
              <a:t>Mason Jar Accelerometer</a:t>
            </a:r>
            <a:endParaRPr lang="en-US" dirty="0"/>
          </a:p>
        </p:txBody>
      </p:sp>
      <p:pic>
        <p:nvPicPr>
          <p:cNvPr id="4" name="Content Placeholder 3" descr="Jam Jar Acceleromete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>
          <a:xfrm rot="5400000">
            <a:off x="330955" y="1763837"/>
            <a:ext cx="6268287" cy="3268477"/>
          </a:xfrm>
        </p:spPr>
      </p:pic>
    </p:spTree>
    <p:extLst>
      <p:ext uri="{BB962C8B-B14F-4D97-AF65-F5344CB8AC3E}">
        <p14:creationId xmlns:p14="http://schemas.microsoft.com/office/powerpoint/2010/main" val="2649006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Retention Demonstrator</a:t>
            </a:r>
            <a:endParaRPr lang="en-US" dirty="0"/>
          </a:p>
        </p:txBody>
      </p:sp>
      <p:pic>
        <p:nvPicPr>
          <p:cNvPr id="4" name="Content Placeholder 3" descr="Hypno Disk and Drill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>
          <a:xfrm>
            <a:off x="2164923" y="2987786"/>
            <a:ext cx="6196440" cy="3231014"/>
          </a:xfrm>
        </p:spPr>
      </p:pic>
      <p:pic>
        <p:nvPicPr>
          <p:cNvPr id="5" name="Content Placeholder 3" descr="Hypno Disk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>
          <a:xfrm>
            <a:off x="664274" y="1761565"/>
            <a:ext cx="3001298" cy="15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55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 Demonstrator</a:t>
            </a:r>
            <a:endParaRPr lang="en-US" dirty="0"/>
          </a:p>
        </p:txBody>
      </p:sp>
      <p:pic>
        <p:nvPicPr>
          <p:cNvPr id="4" name="Content Placeholder 3" descr="Gravity Frame and Balloo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0414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Fibre</a:t>
            </a:r>
            <a:r>
              <a:rPr lang="en-US" dirty="0" smtClean="0"/>
              <a:t> Optic Demonstrator</a:t>
            </a:r>
            <a:endParaRPr lang="en-US" dirty="0"/>
          </a:p>
        </p:txBody>
      </p:sp>
      <p:pic>
        <p:nvPicPr>
          <p:cNvPr id="4" name="Content Placeholder 3" descr="Fibre Optic and Lase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590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799143" y="1598846"/>
            <a:ext cx="4878744" cy="3300314"/>
          </a:xfrm>
        </p:spPr>
        <p:txBody>
          <a:bodyPr/>
          <a:lstStyle/>
          <a:p>
            <a:r>
              <a:rPr lang="en-US" dirty="0" smtClean="0"/>
              <a:t>Electric Wave Demonstrator</a:t>
            </a:r>
            <a:endParaRPr lang="en-US" dirty="0"/>
          </a:p>
        </p:txBody>
      </p:sp>
      <p:pic>
        <p:nvPicPr>
          <p:cNvPr id="4" name="Content Placeholder 3" descr="Electric Wave Demonstrato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>
          <a:xfrm rot="5400000">
            <a:off x="3983594" y="1860843"/>
            <a:ext cx="5754808" cy="3000734"/>
          </a:xfrm>
        </p:spPr>
      </p:pic>
    </p:spTree>
    <p:extLst>
      <p:ext uri="{BB962C8B-B14F-4D97-AF65-F5344CB8AC3E}">
        <p14:creationId xmlns:p14="http://schemas.microsoft.com/office/powerpoint/2010/main" val="1250571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Wint</a:t>
            </a:r>
            <a:r>
              <a:rPr lang="en-US" dirty="0" smtClean="0"/>
              <a:t>-o-</a:t>
            </a:r>
            <a:r>
              <a:rPr lang="en-US" smtClean="0"/>
              <a:t>Green Lifesavers</a:t>
            </a:r>
            <a:endParaRPr lang="en-US"/>
          </a:p>
        </p:txBody>
      </p:sp>
      <p:pic>
        <p:nvPicPr>
          <p:cNvPr id="4" name="Content Placeholder 3" descr="wintogree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292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Ball Demonstrator</a:t>
            </a:r>
            <a:endParaRPr lang="en-US" dirty="0"/>
          </a:p>
        </p:txBody>
      </p:sp>
      <p:pic>
        <p:nvPicPr>
          <p:cNvPr id="4" name="Content Placeholder 3" descr="Curve Ball Demonstrato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577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Intrinsically Interesting Objects 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Tops</a:t>
            </a:r>
          </a:p>
          <a:p>
            <a:r>
              <a:rPr lang="en-GB" dirty="0" smtClean="0">
                <a:effectLst/>
              </a:rPr>
              <a:t>Bubbles,</a:t>
            </a:r>
          </a:p>
          <a:p>
            <a:r>
              <a:rPr lang="en-GB" dirty="0" smtClean="0">
                <a:effectLst/>
              </a:rPr>
              <a:t>Elastic bands</a:t>
            </a:r>
            <a:endParaRPr lang="en-GB" dirty="0">
              <a:effectLst/>
            </a:endParaRPr>
          </a:p>
          <a:p>
            <a:r>
              <a:rPr lang="en-GB" dirty="0" err="1" smtClean="0">
                <a:effectLst/>
              </a:rPr>
              <a:t>Plasticine</a:t>
            </a:r>
            <a:endParaRPr lang="en-GB" dirty="0">
              <a:effectLst/>
            </a:endParaRPr>
          </a:p>
          <a:p>
            <a:r>
              <a:rPr lang="en-GB" dirty="0" smtClean="0">
                <a:effectLst/>
              </a:rPr>
              <a:t>Balloons</a:t>
            </a:r>
          </a:p>
          <a:p>
            <a:r>
              <a:rPr lang="en-GB" dirty="0" smtClean="0">
                <a:effectLst/>
              </a:rPr>
              <a:t>Ball </a:t>
            </a:r>
            <a:r>
              <a:rPr lang="en-GB" dirty="0">
                <a:effectLst/>
              </a:rPr>
              <a:t>bearings, Etc.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232862" y="1470348"/>
            <a:ext cx="5111314" cy="3065953"/>
          </a:xfrm>
        </p:spPr>
        <p:txBody>
          <a:bodyPr/>
          <a:lstStyle/>
          <a:p>
            <a:r>
              <a:rPr lang="en-US" sz="9600" dirty="0" smtClean="0"/>
              <a:t>Bubbles</a:t>
            </a:r>
            <a:endParaRPr lang="en-US" sz="6000" dirty="0"/>
          </a:p>
        </p:txBody>
      </p:sp>
      <p:pic>
        <p:nvPicPr>
          <p:cNvPr id="6" name="Content Placeholder 5" descr="Bubble Solution and Apparatu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>
          <a:xfrm rot="5400000">
            <a:off x="3687480" y="1244349"/>
            <a:ext cx="5307898" cy="4039867"/>
          </a:xfrm>
        </p:spPr>
      </p:pic>
    </p:spTree>
    <p:extLst>
      <p:ext uri="{BB962C8B-B14F-4D97-AF65-F5344CB8AC3E}">
        <p14:creationId xmlns:p14="http://schemas.microsoft.com/office/powerpoint/2010/main" val="62022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Light</a:t>
            </a:r>
            <a:endParaRPr lang="en-US" dirty="0"/>
          </a:p>
        </p:txBody>
      </p:sp>
      <p:pic>
        <p:nvPicPr>
          <p:cNvPr id="4" name="Content Placeholder 3" descr="Black Light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7717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 of Nails</a:t>
            </a:r>
            <a:endParaRPr lang="en-US" dirty="0"/>
          </a:p>
        </p:txBody>
      </p:sp>
      <p:pic>
        <p:nvPicPr>
          <p:cNvPr id="4" name="Content Placeholder 3" descr="Bed of Nail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5479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Hovercraft</a:t>
            </a:r>
            <a:endParaRPr lang="en-US" dirty="0"/>
          </a:p>
        </p:txBody>
      </p:sp>
      <p:pic>
        <p:nvPicPr>
          <p:cNvPr id="4" name="Content Placeholder 3" descr="Balloon Hovercraft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7540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</a:t>
            </a:r>
            <a:endParaRPr lang="en-US" dirty="0"/>
          </a:p>
        </p:txBody>
      </p:sp>
      <p:pic>
        <p:nvPicPr>
          <p:cNvPr id="4" name="Content Placeholder 3" descr="Ball Magnet Linear Accelerato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7520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Australian Whizzer</a:t>
            </a:r>
            <a:endParaRPr lang="en-US"/>
          </a:p>
        </p:txBody>
      </p:sp>
      <p:pic>
        <p:nvPicPr>
          <p:cNvPr id="4" name="Content Placeholder 3" descr="Australian Whizze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9057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1531680" y="2098264"/>
            <a:ext cx="5831484" cy="2420221"/>
          </a:xfrm>
        </p:spPr>
        <p:txBody>
          <a:bodyPr/>
          <a:lstStyle/>
          <a:p>
            <a:r>
              <a:rPr lang="en-US" dirty="0" smtClean="0"/>
              <a:t>Air Cannon</a:t>
            </a:r>
            <a:endParaRPr lang="en-US" dirty="0"/>
          </a:p>
        </p:txBody>
      </p:sp>
      <p:pic>
        <p:nvPicPr>
          <p:cNvPr id="4" name="Content Placeholder 3" descr="Air Canno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>
          <a:xfrm rot="5400000">
            <a:off x="-1100881" y="1757221"/>
            <a:ext cx="5702778" cy="2973604"/>
          </a:xfrm>
        </p:spPr>
      </p:pic>
      <p:pic>
        <p:nvPicPr>
          <p:cNvPr id="5" name="Content Placeholder 3" descr="Air Cannon 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>
          <a:xfrm rot="5400000">
            <a:off x="4445489" y="1738416"/>
            <a:ext cx="5624193" cy="293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46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4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Look </a:t>
            </a:r>
            <a:r>
              <a:rPr lang="en-US" dirty="0" smtClean="0">
                <a:effectLst/>
              </a:rPr>
              <a:t>for/to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>
              <a:spcBef>
                <a:spcPts val="2000"/>
              </a:spcBef>
              <a:buNone/>
            </a:pPr>
            <a:r>
              <a:rPr lang="en-US" sz="2400" dirty="0" smtClean="0">
                <a:effectLst/>
              </a:rPr>
              <a:t>Enhance </a:t>
            </a:r>
            <a:r>
              <a:rPr lang="en-US" sz="2400" dirty="0">
                <a:effectLst/>
              </a:rPr>
              <a:t>drama and </a:t>
            </a:r>
            <a:r>
              <a:rPr lang="en-US" sz="2400" dirty="0" smtClean="0">
                <a:effectLst/>
              </a:rPr>
              <a:t>suspense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aha or the </a:t>
            </a:r>
            <a:r>
              <a:rPr lang="en-US" dirty="0" err="1">
                <a:effectLst/>
              </a:rPr>
              <a:t>ahh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Intrinsically interesting ideas, events, phenomena, </a:t>
            </a:r>
            <a:r>
              <a:rPr lang="en-US" dirty="0" smtClean="0">
                <a:effectLst/>
              </a:rPr>
              <a:t>toys)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Discrepant </a:t>
            </a:r>
            <a:r>
              <a:rPr lang="en-US" dirty="0" smtClean="0">
                <a:effectLst/>
              </a:rPr>
              <a:t>events to </a:t>
            </a:r>
            <a:r>
              <a:rPr lang="en-US" dirty="0">
                <a:effectLst/>
              </a:rPr>
              <a:t>confuse </a:t>
            </a:r>
            <a:endParaRPr lang="en-US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Demos </a:t>
            </a:r>
            <a:r>
              <a:rPr lang="en-US" dirty="0">
                <a:effectLst/>
              </a:rPr>
              <a:t>that wow</a:t>
            </a:r>
          </a:p>
          <a:p>
            <a:pPr lvl="0"/>
            <a:r>
              <a:rPr lang="en-US" dirty="0">
                <a:effectLst/>
              </a:rPr>
              <a:t>Cognitive dissonance</a:t>
            </a:r>
          </a:p>
          <a:p>
            <a:pPr lvl="0"/>
            <a:r>
              <a:rPr lang="en-US" dirty="0">
                <a:effectLst/>
              </a:rPr>
              <a:t>Science is magic; teachers magicians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9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How to 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Dramatic/Creative Synthesis</a:t>
            </a:r>
          </a:p>
          <a:p>
            <a:r>
              <a:rPr lang="en-US" dirty="0" smtClean="0"/>
              <a:t>Stand on a Chair</a:t>
            </a:r>
          </a:p>
          <a:p>
            <a:r>
              <a:rPr lang="en-US" dirty="0" smtClean="0"/>
              <a:t>Use Douglas Adam’s interpretation of orbit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6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478369"/>
            <a:ext cx="7581901" cy="5357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effectLst/>
              </a:rPr>
              <a:t>"We are all apprentices of a craft where no one ever becomes a master."</a:t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 - Ernest Hemingway (1961)</a:t>
            </a:r>
            <a:br>
              <a:rPr lang="en-US" sz="5400" dirty="0">
                <a:effectLst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1354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Moebius</a:t>
            </a:r>
            <a:endParaRPr lang="en-US" dirty="0"/>
          </a:p>
        </p:txBody>
      </p:sp>
      <p:pic>
        <p:nvPicPr>
          <p:cNvPr id="4" name="Content Placeholder 3" descr="Moebius Strip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94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</a:t>
            </a:r>
            <a:r>
              <a:rPr lang="en-US" dirty="0" err="1" smtClean="0"/>
              <a:t>Hexa</a:t>
            </a:r>
            <a:r>
              <a:rPr lang="en-US" dirty="0" smtClean="0"/>
              <a:t>-</a:t>
            </a:r>
            <a:r>
              <a:rPr lang="en-US" dirty="0" err="1" smtClean="0"/>
              <a:t>Flexa-Gon</a:t>
            </a:r>
            <a:endParaRPr lang="en-US" dirty="0"/>
          </a:p>
        </p:txBody>
      </p:sp>
      <p:pic>
        <p:nvPicPr>
          <p:cNvPr id="4" name="Content Placeholder 3" descr="Tri-Hexa-Flexa-Go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537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Hexa-Hexa-Flexa-Gon</a:t>
            </a:r>
            <a:endParaRPr lang="en-US" dirty="0"/>
          </a:p>
        </p:txBody>
      </p:sp>
      <p:pic>
        <p:nvPicPr>
          <p:cNvPr id="4" name="Content Placeholder 3" descr="Hexa-Hexa-Flexa-Go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5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9898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80</TotalTime>
  <Words>396</Words>
  <Application>Microsoft Macintosh PowerPoint</Application>
  <PresentationFormat>On-screen Show (4:3)</PresentationFormat>
  <Paragraphs>73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Orbit</vt:lpstr>
      <vt:lpstr>The Frilly Bits</vt:lpstr>
      <vt:lpstr>The Precepts of Classroom Demonstration</vt:lpstr>
      <vt:lpstr>Intrinsically Interesting Objects  </vt:lpstr>
      <vt:lpstr>Look for/to</vt:lpstr>
      <vt:lpstr>Learning How to Fly</vt:lpstr>
      <vt:lpstr>PowerPoint Presentation</vt:lpstr>
      <vt:lpstr>Moebius</vt:lpstr>
      <vt:lpstr>Tri-Hexa-Flexa-Gon</vt:lpstr>
      <vt:lpstr>Hexa-Hexa-Flexa-Gon</vt:lpstr>
      <vt:lpstr>Tuning Forks and Bow</vt:lpstr>
      <vt:lpstr>Singing Rods</vt:lpstr>
      <vt:lpstr>Chladni Plates and Seeing Sound</vt:lpstr>
      <vt:lpstr>Fields Demonstrator</vt:lpstr>
      <vt:lpstr>Homopolar Electric Motor</vt:lpstr>
      <vt:lpstr>Vacuum Hose</vt:lpstr>
      <vt:lpstr>Gravity Tray</vt:lpstr>
      <vt:lpstr>Spark Generator</vt:lpstr>
      <vt:lpstr>Pascal’s Law Demonstrator</vt:lpstr>
      <vt:lpstr>Tire Valve Bottle Rocket</vt:lpstr>
      <vt:lpstr>Human Electric Power</vt:lpstr>
      <vt:lpstr>Chain and Ring</vt:lpstr>
      <vt:lpstr>Metal Hanger Chime</vt:lpstr>
      <vt:lpstr>Mason Jar Accelerometer</vt:lpstr>
      <vt:lpstr>Light Retention Demonstrator</vt:lpstr>
      <vt:lpstr>Inertia Demonstrator</vt:lpstr>
      <vt:lpstr>Fibre Optic Demonstrator</vt:lpstr>
      <vt:lpstr>Electric Wave Demonstrator</vt:lpstr>
      <vt:lpstr>Wint-o-Green Lifesavers</vt:lpstr>
      <vt:lpstr>Curve Ball Demonstrator</vt:lpstr>
      <vt:lpstr>Bubbles</vt:lpstr>
      <vt:lpstr>Black Light</vt:lpstr>
      <vt:lpstr>Bed of Nails</vt:lpstr>
      <vt:lpstr>CD Hovercraft</vt:lpstr>
      <vt:lpstr>Accelerator</vt:lpstr>
      <vt:lpstr>Australian Whizzer</vt:lpstr>
      <vt:lpstr>Air Cannon</vt:lpstr>
      <vt:lpstr>Thanks to All</vt:lpstr>
    </vt:vector>
  </TitlesOfParts>
  <Company>OISE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Frilly Bits</dc:title>
  <dc:creator>John Caranci</dc:creator>
  <cp:lastModifiedBy>John Caranci</cp:lastModifiedBy>
  <cp:revision>13</cp:revision>
  <dcterms:created xsi:type="dcterms:W3CDTF">2013-11-01T00:56:39Z</dcterms:created>
  <dcterms:modified xsi:type="dcterms:W3CDTF">2013-11-11T13:12:42Z</dcterms:modified>
</cp:coreProperties>
</file>